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09" r:id="rId3"/>
    <p:sldId id="295" r:id="rId4"/>
    <p:sldId id="268" r:id="rId5"/>
    <p:sldId id="269" r:id="rId6"/>
    <p:sldId id="276" r:id="rId7"/>
    <p:sldId id="270" r:id="rId8"/>
    <p:sldId id="290" r:id="rId9"/>
    <p:sldId id="308" r:id="rId10"/>
    <p:sldId id="311" r:id="rId11"/>
    <p:sldId id="317" r:id="rId12"/>
    <p:sldId id="287" r:id="rId13"/>
    <p:sldId id="299" r:id="rId14"/>
    <p:sldId id="313" r:id="rId15"/>
    <p:sldId id="314" r:id="rId16"/>
    <p:sldId id="316" r:id="rId17"/>
    <p:sldId id="294" r:id="rId18"/>
    <p:sldId id="306" r:id="rId19"/>
    <p:sldId id="261" r:id="rId20"/>
    <p:sldId id="279" r:id="rId21"/>
    <p:sldId id="304" r:id="rId22"/>
    <p:sldId id="302" r:id="rId23"/>
    <p:sldId id="305" r:id="rId24"/>
    <p:sldId id="292" r:id="rId25"/>
    <p:sldId id="288" r:id="rId26"/>
    <p:sldId id="293" r:id="rId27"/>
    <p:sldId id="289" r:id="rId28"/>
    <p:sldId id="312" r:id="rId29"/>
    <p:sldId id="29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75791" autoAdjust="0"/>
  </p:normalViewPr>
  <p:slideViewPr>
    <p:cSldViewPr snapToGrid="0" snapToObjects="1">
      <p:cViewPr varScale="1">
        <p:scale>
          <a:sx n="71" d="100"/>
          <a:sy n="71" d="100"/>
        </p:scale>
        <p:origin x="-218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0A09D-5E87-9F45-8107-DF8BE61D2216}" type="datetimeFigureOut">
              <a:rPr lang="en-US" smtClean="0"/>
              <a:t>21/03/16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A0EF2-B85B-D347-8CB4-30A4542E6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857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A0EF2-B85B-D347-8CB4-30A4542E69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66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A0EF2-B85B-D347-8CB4-30A4542E691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66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A0EF2-B85B-D347-8CB4-30A4542E69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02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smtClean="0"/>
              <a:t>Here we dene regular expressions inductively over </a:t>
            </a:r>
            <a:r>
              <a:rPr lang="en-US" sz="1200" dirty="0" err="1" smtClean="0"/>
              <a:t>Σ</a:t>
            </a:r>
            <a:r>
              <a:rPr lang="en-US" sz="1200" dirty="0" smtClean="0"/>
              <a:t> as follow:</a:t>
            </a:r>
          </a:p>
          <a:p>
            <a:pPr marL="0" indent="0">
              <a:buNone/>
            </a:pPr>
            <a:r>
              <a:rPr lang="en-US" sz="1200" dirty="0" smtClean="0"/>
              <a:t>	1. </a:t>
            </a:r>
            <a:r>
              <a:rPr lang="en-GB" sz="1200" dirty="0" smtClean="0"/>
              <a:t>∅ </a:t>
            </a:r>
            <a:r>
              <a:rPr lang="en-US" sz="1200" dirty="0" smtClean="0"/>
              <a:t>is a regular expression denoting the regular language ;</a:t>
            </a:r>
          </a:p>
          <a:p>
            <a:pPr marL="0" indent="0">
              <a:buNone/>
            </a:pPr>
            <a:r>
              <a:rPr lang="en-US" sz="1200" dirty="0" smtClean="0"/>
              <a:t>	2. </a:t>
            </a:r>
            <a:r>
              <a:rPr lang="en-US" sz="1200" dirty="0" err="1" smtClean="0"/>
              <a:t>ε</a:t>
            </a:r>
            <a:r>
              <a:rPr lang="en-US" sz="1200" dirty="0" smtClean="0"/>
              <a:t> is a regular expression denoting the regular language {</a:t>
            </a:r>
            <a:r>
              <a:rPr lang="en-US" sz="1200" dirty="0" err="1" smtClean="0"/>
              <a:t>ε</a:t>
            </a:r>
            <a:r>
              <a:rPr lang="en-US" sz="1200" dirty="0" smtClean="0"/>
              <a:t>} ;</a:t>
            </a:r>
          </a:p>
          <a:p>
            <a:pPr marL="0" indent="0">
              <a:buNone/>
            </a:pPr>
            <a:r>
              <a:rPr lang="en-US" sz="1200" dirty="0" smtClean="0"/>
              <a:t>	3. </a:t>
            </a:r>
            <a:r>
              <a:rPr lang="en-GB" sz="1200" dirty="0" smtClean="0"/>
              <a:t>∀</a:t>
            </a:r>
            <a:r>
              <a:rPr lang="en-US" sz="1200" dirty="0" smtClean="0"/>
              <a:t>a</a:t>
            </a:r>
            <a:r>
              <a:rPr lang="en-GB" sz="1050" dirty="0" smtClean="0"/>
              <a:t>∈</a:t>
            </a:r>
            <a:r>
              <a:rPr lang="en-US" sz="1200" dirty="0" err="1" smtClean="0"/>
              <a:t>Σ</a:t>
            </a:r>
            <a:r>
              <a:rPr lang="en-US" sz="1200" dirty="0" smtClean="0"/>
              <a:t>. A is a regular expression denoting the regular language {a} ;</a:t>
            </a:r>
          </a:p>
          <a:p>
            <a:pPr marL="0" indent="0">
              <a:buNone/>
            </a:pPr>
            <a:r>
              <a:rPr lang="en-US" sz="1200" dirty="0" smtClean="0"/>
              <a:t>	4. if e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 and e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 are regular expressions denoting the regular languages L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 and L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 respectively, then</a:t>
            </a:r>
          </a:p>
          <a:p>
            <a:pPr marL="0" indent="0">
              <a:buNone/>
            </a:pPr>
            <a:r>
              <a:rPr lang="en-US" sz="1200" dirty="0" smtClean="0"/>
              <a:t>		(a) e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 | e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  is a regular expressions denoting the regular language L</a:t>
            </a:r>
            <a:r>
              <a:rPr lang="en-US" sz="1200" baseline="-25000" dirty="0" smtClean="0"/>
              <a:t>1</a:t>
            </a:r>
            <a:r>
              <a:rPr lang="en-GB" sz="1000" dirty="0" smtClean="0"/>
              <a:t>∪</a:t>
            </a:r>
            <a:r>
              <a:rPr lang="en-US" sz="1200" dirty="0" smtClean="0"/>
              <a:t> L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;</a:t>
            </a:r>
          </a:p>
          <a:p>
            <a:pPr marL="0" indent="0">
              <a:buNone/>
            </a:pPr>
            <a:r>
              <a:rPr lang="en-US" sz="1200" dirty="0" smtClean="0"/>
              <a:t>		(b) e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 </a:t>
            </a:r>
            <a:r>
              <a:rPr lang="en-GB" sz="1200" dirty="0" smtClean="0"/>
              <a:t>∙</a:t>
            </a:r>
            <a:r>
              <a:rPr lang="en-US" sz="1200" dirty="0" smtClean="0"/>
              <a:t> e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   is a regular expression denoting the regular language L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 </a:t>
            </a:r>
            <a:r>
              <a:rPr lang="en-GB" sz="1200" dirty="0" smtClean="0"/>
              <a:t>∙ </a:t>
            </a:r>
            <a:r>
              <a:rPr lang="en-US" sz="1200" dirty="0" smtClean="0"/>
              <a:t>L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;</a:t>
            </a:r>
          </a:p>
          <a:p>
            <a:pPr marL="0" indent="0">
              <a:buNone/>
            </a:pPr>
            <a:r>
              <a:rPr lang="it-IT" sz="1200" dirty="0" smtClean="0"/>
              <a:t>		(c) </a:t>
            </a:r>
            <a:r>
              <a:rPr lang="en-US" sz="1200" dirty="0" smtClean="0"/>
              <a:t>e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 </a:t>
            </a:r>
            <a:r>
              <a:rPr lang="en-GB" sz="1200" dirty="0" smtClean="0"/>
              <a:t>* </a:t>
            </a:r>
            <a:r>
              <a:rPr lang="en-US" sz="1200" dirty="0" smtClean="0"/>
              <a:t>is a regular expression denoting the regular language L</a:t>
            </a:r>
            <a:r>
              <a:rPr lang="en-US" sz="1200" baseline="-25000" dirty="0" smtClean="0"/>
              <a:t>1</a:t>
            </a:r>
            <a:r>
              <a:rPr lang="en-GB" sz="1200" dirty="0" smtClean="0"/>
              <a:t>*</a:t>
            </a:r>
            <a:r>
              <a:rPr lang="en-US" sz="1200" dirty="0" smtClean="0"/>
              <a:t>.</a:t>
            </a:r>
            <a:endParaRPr lang="en-GB" sz="120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A0EF2-B85B-D347-8CB4-30A4542E691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2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21/03/16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21/03/16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21/03/16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21/03/16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21/03/16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21/03/16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21/03/16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21/03/16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21/03/16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21/03/16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21/03/16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2F543-F236-3048-AE7C-9F60FE365570}" type="datetimeFigureOut">
              <a:rPr lang="en-US" smtClean="0"/>
              <a:pPr/>
              <a:t>21/03/16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Validated Parsing of Regular Expressions in </a:t>
            </a:r>
            <a:r>
              <a:rPr lang="en-GB" dirty="0" err="1" smtClean="0"/>
              <a:t>Agda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Computer Science</a:t>
            </a:r>
          </a:p>
          <a:p>
            <a:r>
              <a:rPr lang="en-US" dirty="0" smtClean="0"/>
              <a:t>University of Birmingham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Our Approach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Regex -&gt; Minimal </a:t>
            </a:r>
            <a:r>
              <a:rPr lang="en-GB" sz="2800" dirty="0" smtClean="0"/>
              <a:t>DFA</a:t>
            </a:r>
          </a:p>
          <a:p>
            <a:r>
              <a:rPr lang="en-GB" sz="2800" dirty="0" smtClean="0"/>
              <a:t>Different representation</a:t>
            </a:r>
            <a:endParaRPr lang="en-GB" sz="2800" dirty="0" smtClean="0"/>
          </a:p>
          <a:p>
            <a:pPr lvl="1"/>
            <a:r>
              <a:rPr lang="en-GB" sz="2400" dirty="0" smtClean="0"/>
              <a:t>Q : </a:t>
            </a:r>
            <a:r>
              <a:rPr lang="en-GB" sz="2400" dirty="0" smtClean="0"/>
              <a:t>Set		</a:t>
            </a:r>
          </a:p>
          <a:p>
            <a:pPr lvl="1"/>
            <a:r>
              <a:rPr lang="en-GB" sz="2400" dirty="0" smtClean="0"/>
              <a:t>Subset = Q -&gt; Bool</a:t>
            </a:r>
            <a:endParaRPr lang="en-GB" sz="2400" dirty="0"/>
          </a:p>
        </p:txBody>
      </p:sp>
      <p:pic>
        <p:nvPicPr>
          <p:cNvPr id="4" name="Picture 3" descr="Screen Shot 2016-03-13 at 12.26.0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5" r="70347" b="50845"/>
          <a:stretch/>
        </p:blipFill>
        <p:spPr>
          <a:xfrm>
            <a:off x="1510155" y="3703075"/>
            <a:ext cx="5763649" cy="20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43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3000" dirty="0" smtClean="0"/>
              <a:t>Regex -&gt; MDFA</a:t>
            </a:r>
          </a:p>
          <a:p>
            <a:pPr lvl="1"/>
            <a:r>
              <a:rPr lang="en-GB" sz="2600" dirty="0" smtClean="0"/>
              <a:t>Thompsons’ construction</a:t>
            </a:r>
          </a:p>
          <a:p>
            <a:pPr lvl="1"/>
            <a:r>
              <a:rPr lang="en-GB" sz="2600" dirty="0" smtClean="0"/>
              <a:t>Removing </a:t>
            </a:r>
            <a:r>
              <a:rPr lang="en-US" sz="2600" dirty="0" err="1" smtClean="0"/>
              <a:t>ε</a:t>
            </a:r>
            <a:r>
              <a:rPr lang="en-US" sz="2600" dirty="0" smtClean="0"/>
              <a:t>-transitions</a:t>
            </a:r>
          </a:p>
          <a:p>
            <a:pPr lvl="1"/>
            <a:r>
              <a:rPr lang="en-US" sz="2600" dirty="0" err="1" smtClean="0"/>
              <a:t>Powerset</a:t>
            </a:r>
            <a:r>
              <a:rPr lang="en-US" sz="2600" dirty="0" smtClean="0"/>
              <a:t> construction</a:t>
            </a:r>
          </a:p>
          <a:p>
            <a:pPr lvl="1"/>
            <a:r>
              <a:rPr lang="en-US" sz="2600" dirty="0" smtClean="0"/>
              <a:t>Removing unreachable states</a:t>
            </a:r>
          </a:p>
          <a:p>
            <a:pPr lvl="1"/>
            <a:r>
              <a:rPr lang="en-US" sz="2600" dirty="0" smtClean="0"/>
              <a:t>Quotient construction</a:t>
            </a:r>
          </a:p>
          <a:p>
            <a:r>
              <a:rPr lang="en-US" sz="3000" dirty="0" smtClean="0"/>
              <a:t>Correctness Proofs</a:t>
            </a:r>
            <a:endParaRPr lang="en-GB" sz="3000" dirty="0" smtClean="0"/>
          </a:p>
          <a:p>
            <a:pPr lvl="1"/>
            <a:r>
              <a:rPr lang="en-US" sz="2600" dirty="0"/>
              <a:t>L(Regex) = L(</a:t>
            </a:r>
            <a:r>
              <a:rPr lang="en-US" sz="2600" dirty="0" err="1"/>
              <a:t>ε</a:t>
            </a:r>
            <a:r>
              <a:rPr lang="en-US" sz="2600" dirty="0"/>
              <a:t>-NFA) = L(NFA) = L(DFA) = L(MDFA</a:t>
            </a:r>
            <a:r>
              <a:rPr lang="en-US" sz="2600" dirty="0" smtClean="0"/>
              <a:t>)</a:t>
            </a:r>
          </a:p>
          <a:p>
            <a:pPr lvl="1"/>
            <a:r>
              <a:rPr lang="en-US" sz="2600" dirty="0" smtClean="0"/>
              <a:t>MDFA is minimal</a:t>
            </a:r>
          </a:p>
          <a:p>
            <a:pPr lvl="2"/>
            <a:r>
              <a:rPr lang="en-US" sz="2200" dirty="0" smtClean="0"/>
              <a:t>All states are reachable</a:t>
            </a:r>
          </a:p>
          <a:p>
            <a:pPr lvl="2"/>
            <a:r>
              <a:rPr lang="en-US" sz="2200" dirty="0" smtClean="0"/>
              <a:t>MDFA is irreducible</a:t>
            </a:r>
          </a:p>
        </p:txBody>
      </p:sp>
    </p:spTree>
    <p:extLst>
      <p:ext uri="{BB962C8B-B14F-4D97-AF65-F5344CB8AC3E}">
        <p14:creationId xmlns:p14="http://schemas.microsoft.com/office/powerpoint/2010/main" val="2786256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Evaluation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Correctness</a:t>
            </a:r>
          </a:p>
          <a:p>
            <a:pPr lvl="1"/>
            <a:r>
              <a:rPr lang="en-US" sz="2400" dirty="0" smtClean="0"/>
              <a:t>T</a:t>
            </a:r>
            <a:r>
              <a:rPr lang="en-GB" sz="2400" dirty="0" smtClean="0"/>
              <a:t>o convince the readers that the statement is correct</a:t>
            </a:r>
          </a:p>
          <a:p>
            <a:r>
              <a:rPr lang="en-GB" sz="2800" dirty="0" smtClean="0"/>
              <a:t>Readability</a:t>
            </a:r>
            <a:endParaRPr lang="en-GB" sz="2800" dirty="0" smtClean="0"/>
          </a:p>
          <a:p>
            <a:pPr lvl="1"/>
            <a:r>
              <a:rPr lang="en-US" sz="2400" dirty="0" smtClean="0"/>
              <a:t>T</a:t>
            </a:r>
            <a:r>
              <a:rPr lang="en-GB" sz="2400" dirty="0" smtClean="0"/>
              <a:t>o explain why the statement is correct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2069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Evaluation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Representation of abstract objects</a:t>
            </a:r>
            <a:endParaRPr lang="en-GB" sz="2800" dirty="0" smtClean="0"/>
          </a:p>
          <a:p>
            <a:pPr lvl="1"/>
            <a:r>
              <a:rPr lang="en-GB" sz="2400" dirty="0" smtClean="0"/>
              <a:t>Subset Q (set of states)</a:t>
            </a:r>
            <a:endParaRPr lang="en-GB" sz="2000" dirty="0" smtClean="0"/>
          </a:p>
          <a:p>
            <a:pPr lvl="2"/>
            <a:r>
              <a:rPr lang="en-US" sz="2000" dirty="0" smtClean="0"/>
              <a:t>Vector</a:t>
            </a:r>
          </a:p>
          <a:p>
            <a:pPr lvl="2"/>
            <a:r>
              <a:rPr lang="en-US" sz="2000" dirty="0" smtClean="0"/>
              <a:t>Q -&gt; </a:t>
            </a:r>
            <a:r>
              <a:rPr lang="en-US" sz="2000" dirty="0" err="1" smtClean="0"/>
              <a:t>Bool</a:t>
            </a:r>
            <a:endParaRPr lang="en-US" sz="2000" dirty="0" smtClean="0"/>
          </a:p>
          <a:p>
            <a:pPr lvl="2"/>
            <a:endParaRPr lang="en-GB" dirty="0"/>
          </a:p>
          <a:p>
            <a:endParaRPr lang="en-GB" dirty="0"/>
          </a:p>
        </p:txBody>
      </p:sp>
      <p:pic>
        <p:nvPicPr>
          <p:cNvPr id="4" name="Picture 3" descr="Screen Shot 2015-12-11 at 00.01.4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4" t="47027" r="45834" b="36112"/>
          <a:stretch/>
        </p:blipFill>
        <p:spPr>
          <a:xfrm>
            <a:off x="523048" y="3683994"/>
            <a:ext cx="3364437" cy="1595460"/>
          </a:xfrm>
          <a:prstGeom prst="rect">
            <a:avLst/>
          </a:prstGeom>
        </p:spPr>
      </p:pic>
      <p:pic>
        <p:nvPicPr>
          <p:cNvPr id="5" name="Picture 4" descr="Screen Shot 2016-03-13 at 12.26.0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5" r="70347" b="37590"/>
          <a:stretch/>
        </p:blipFill>
        <p:spPr>
          <a:xfrm>
            <a:off x="3887485" y="3078630"/>
            <a:ext cx="5256515" cy="329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8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Problem arises</a:t>
            </a:r>
            <a:endParaRPr lang="en-GB" sz="2800" dirty="0"/>
          </a:p>
        </p:txBody>
      </p:sp>
      <p:pic>
        <p:nvPicPr>
          <p:cNvPr id="5" name="Picture 4" descr="Screen Shot 2016-03-19 at 16.30.5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8" r="63607" b="47878"/>
          <a:stretch/>
        </p:blipFill>
        <p:spPr>
          <a:xfrm>
            <a:off x="457200" y="2163090"/>
            <a:ext cx="7522422" cy="316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0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Evaluation</a:t>
            </a:r>
          </a:p>
        </p:txBody>
      </p:sp>
      <p:pic>
        <p:nvPicPr>
          <p:cNvPr id="4" name="Content Placeholder 3" descr="Screen Shot 2016-03-21 at 20.23.3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3" r="42964" b="32596"/>
          <a:stretch/>
        </p:blipFill>
        <p:spPr>
          <a:xfrm>
            <a:off x="839838" y="1592076"/>
            <a:ext cx="7846962" cy="3917579"/>
          </a:xfrm>
        </p:spPr>
      </p:pic>
    </p:spTree>
    <p:extLst>
      <p:ext uri="{BB962C8B-B14F-4D97-AF65-F5344CB8AC3E}">
        <p14:creationId xmlns:p14="http://schemas.microsoft.com/office/powerpoint/2010/main" val="2321297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Work Done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3400" dirty="0" smtClean="0"/>
              <a:t>Formalising Regular Expression and Automata		</a:t>
            </a:r>
          </a:p>
          <a:p>
            <a:pPr lvl="1"/>
            <a:r>
              <a:rPr lang="en-US" sz="2400" dirty="0" smtClean="0"/>
              <a:t>Define </a:t>
            </a:r>
            <a:r>
              <a:rPr lang="en-US" sz="2400" dirty="0"/>
              <a:t>Subset and its operations					</a:t>
            </a:r>
            <a:r>
              <a:rPr lang="en-US" sz="2400" dirty="0" smtClean="0"/>
              <a:t>		</a:t>
            </a:r>
            <a:r>
              <a:rPr lang="en-US" sz="24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2400" dirty="0">
              <a:latin typeface="Zapf Dingbats"/>
              <a:ea typeface="Zapf Dingbats"/>
              <a:cs typeface="Zapf Dingbats"/>
              <a:sym typeface="Zapf Dingbats"/>
            </a:endParaRPr>
          </a:p>
          <a:p>
            <a:pPr lvl="1"/>
            <a:r>
              <a:rPr lang="en-US" sz="2400" dirty="0" smtClean="0"/>
              <a:t>Define </a:t>
            </a:r>
            <a:r>
              <a:rPr lang="en-US" sz="2400" dirty="0"/>
              <a:t>Regular Expression and Automata			</a:t>
            </a:r>
            <a:r>
              <a:rPr lang="en-US" sz="2400" dirty="0" smtClean="0"/>
              <a:t>		</a:t>
            </a:r>
            <a:r>
              <a:rPr lang="en-US" sz="24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2400" dirty="0" smtClean="0"/>
          </a:p>
          <a:p>
            <a:pPr lvl="1"/>
            <a:r>
              <a:rPr lang="en-US" sz="2400" dirty="0" smtClean="0"/>
              <a:t>Define the translation						</a:t>
            </a:r>
            <a:r>
              <a:rPr lang="en-US" sz="2400" dirty="0" smtClean="0">
                <a:latin typeface="Zapf Dingbats"/>
                <a:ea typeface="Zapf Dingbats"/>
                <a:cs typeface="Zapf Dingbats"/>
                <a:sym typeface="Zapf Dingbats"/>
              </a:rPr>
              <a:t>			</a:t>
            </a:r>
            <a:endParaRPr lang="en-US" sz="2400" dirty="0" smtClean="0"/>
          </a:p>
          <a:p>
            <a:pPr lvl="2"/>
            <a:r>
              <a:rPr lang="en-US" sz="2000" dirty="0" smtClean="0"/>
              <a:t>Thompson’s construction</a:t>
            </a:r>
            <a:r>
              <a:rPr lang="en-US" sz="2000" dirty="0"/>
              <a:t>							</a:t>
            </a:r>
            <a:r>
              <a:rPr lang="en-US" sz="2000" dirty="0" smtClean="0"/>
              <a:t>	</a:t>
            </a:r>
            <a:r>
              <a:rPr lang="en-US" sz="20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2000" dirty="0"/>
          </a:p>
          <a:p>
            <a:pPr lvl="2"/>
            <a:r>
              <a:rPr lang="en-US" sz="2000" dirty="0"/>
              <a:t>Removing </a:t>
            </a:r>
            <a:r>
              <a:rPr lang="en-US" sz="2000" dirty="0" err="1" smtClean="0"/>
              <a:t>ε</a:t>
            </a:r>
            <a:r>
              <a:rPr lang="en-US" sz="2000" dirty="0" smtClean="0"/>
              <a:t>-transitions</a:t>
            </a:r>
            <a:r>
              <a:rPr lang="en-US" sz="2000" dirty="0"/>
              <a:t>								</a:t>
            </a:r>
            <a:r>
              <a:rPr lang="en-US" sz="2000" dirty="0" smtClean="0"/>
              <a:t>	</a:t>
            </a:r>
            <a:r>
              <a:rPr lang="en-US" sz="20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2000" dirty="0"/>
          </a:p>
          <a:p>
            <a:pPr lvl="2"/>
            <a:r>
              <a:rPr lang="en-US" sz="2000" dirty="0"/>
              <a:t>Powerset construction							</a:t>
            </a:r>
            <a:r>
              <a:rPr lang="en-US" sz="2000" dirty="0" smtClean="0"/>
              <a:t>		</a:t>
            </a:r>
            <a:r>
              <a:rPr lang="en-US" sz="20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</a:p>
          <a:p>
            <a:pPr lvl="2"/>
            <a:r>
              <a:rPr lang="en-US" sz="2000" dirty="0" smtClean="0">
                <a:sym typeface="Zapf Dingbats"/>
              </a:rPr>
              <a:t>Removing unreachable states								</a:t>
            </a:r>
            <a:r>
              <a:rPr lang="en-US" sz="20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2000" dirty="0" smtClean="0">
              <a:latin typeface="Zapf Dingbats"/>
              <a:ea typeface="Zapf Dingbats"/>
              <a:cs typeface="Zapf Dingbats"/>
              <a:sym typeface="Zapf Dingbats"/>
            </a:endParaRPr>
          </a:p>
          <a:p>
            <a:pPr lvl="2"/>
            <a:r>
              <a:rPr lang="en-US" sz="2000" dirty="0" smtClean="0"/>
              <a:t>Minimisation (table filling algorithm) 						80%</a:t>
            </a:r>
            <a:endParaRPr lang="en-US" sz="2000" dirty="0" smtClean="0"/>
          </a:p>
          <a:p>
            <a:r>
              <a:rPr lang="en-US" sz="3400" dirty="0" smtClean="0"/>
              <a:t>Correctness Proofs</a:t>
            </a:r>
            <a:r>
              <a:rPr lang="en-US" sz="3400" dirty="0" smtClean="0"/>
              <a:t>						</a:t>
            </a:r>
          </a:p>
          <a:p>
            <a:pPr lvl="1"/>
            <a:r>
              <a:rPr lang="en-US" sz="2400" dirty="0" smtClean="0"/>
              <a:t>L</a:t>
            </a:r>
            <a:r>
              <a:rPr lang="en-US" sz="2400" dirty="0"/>
              <a:t>(Regex) = L(</a:t>
            </a:r>
            <a:r>
              <a:rPr lang="en-US" sz="2400" dirty="0" err="1"/>
              <a:t>ε</a:t>
            </a:r>
            <a:r>
              <a:rPr lang="en-US" sz="2400" dirty="0"/>
              <a:t>-NFA)								</a:t>
            </a:r>
            <a:r>
              <a:rPr lang="en-US" sz="2400" dirty="0" smtClean="0"/>
              <a:t>	</a:t>
            </a:r>
            <a:r>
              <a:rPr lang="en-US" sz="2400" dirty="0" smtClean="0"/>
              <a:t>	</a:t>
            </a:r>
            <a:r>
              <a:rPr lang="en-US" sz="24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2400" dirty="0"/>
          </a:p>
          <a:p>
            <a:pPr lvl="1"/>
            <a:r>
              <a:rPr lang="en-US" sz="2400" dirty="0"/>
              <a:t>L(</a:t>
            </a:r>
            <a:r>
              <a:rPr lang="en-US" sz="2400" dirty="0" err="1"/>
              <a:t>ε</a:t>
            </a:r>
            <a:r>
              <a:rPr lang="en-US" sz="2400" dirty="0"/>
              <a:t>-NFA) = L(NFA)									</a:t>
            </a:r>
            <a:r>
              <a:rPr lang="en-US" sz="2400" dirty="0" smtClean="0"/>
              <a:t>	</a:t>
            </a:r>
            <a:r>
              <a:rPr lang="en-US" sz="2400" dirty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2400" dirty="0"/>
          </a:p>
          <a:p>
            <a:pPr lvl="1"/>
            <a:r>
              <a:rPr lang="en-US" sz="2400" dirty="0"/>
              <a:t>L(NFA) = L(DFA)									</a:t>
            </a:r>
            <a:r>
              <a:rPr lang="en-US" sz="2400" dirty="0" smtClean="0"/>
              <a:t>		</a:t>
            </a:r>
            <a:r>
              <a:rPr lang="en-US" sz="24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</a:p>
          <a:p>
            <a:pPr lvl="1"/>
            <a:r>
              <a:rPr lang="en-US" sz="2400" dirty="0"/>
              <a:t>L</a:t>
            </a:r>
            <a:r>
              <a:rPr lang="en-US" sz="2400" dirty="0" smtClean="0"/>
              <a:t>(DFA</a:t>
            </a:r>
            <a:r>
              <a:rPr lang="en-US" sz="2400" dirty="0"/>
              <a:t>) = L</a:t>
            </a:r>
            <a:r>
              <a:rPr lang="en-US" sz="2400" dirty="0" smtClean="0"/>
              <a:t>(MDFA)</a:t>
            </a:r>
            <a:r>
              <a:rPr lang="en-US" sz="2400" dirty="0"/>
              <a:t>					</a:t>
            </a:r>
            <a:r>
              <a:rPr lang="en-US" sz="2400" dirty="0" smtClean="0"/>
              <a:t>				</a:t>
            </a:r>
            <a:r>
              <a:rPr lang="en-US" sz="2400" dirty="0"/>
              <a:t>	</a:t>
            </a:r>
            <a:r>
              <a:rPr lang="en-US" sz="2400" dirty="0" smtClean="0"/>
              <a:t>80%</a:t>
            </a:r>
            <a:endParaRPr lang="en-GB" dirty="0"/>
          </a:p>
          <a:p>
            <a:pPr lvl="1"/>
            <a:r>
              <a:rPr lang="en-GB" sz="2400" dirty="0" smtClean="0"/>
              <a:t>MDFA is minimal 										</a:t>
            </a:r>
            <a:r>
              <a:rPr lang="en-US" sz="2400" dirty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r>
              <a:rPr lang="en-GB" sz="2400" dirty="0" smtClean="0"/>
              <a:t>		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211239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Further Extensions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Myhill-Nerode Theorem</a:t>
            </a:r>
          </a:p>
          <a:p>
            <a:pPr lvl="1"/>
            <a:r>
              <a:rPr lang="en-GB" sz="2400" dirty="0" smtClean="0"/>
              <a:t>To prove that a Language is regular </a:t>
            </a:r>
          </a:p>
          <a:p>
            <a:pPr lvl="1"/>
            <a:endParaRPr lang="en-GB" sz="2400" dirty="0"/>
          </a:p>
          <a:p>
            <a:r>
              <a:rPr lang="en-GB" sz="2800" dirty="0" smtClean="0"/>
              <a:t>Pumping Lemma</a:t>
            </a:r>
            <a:endParaRPr lang="en-GB" sz="2400" dirty="0"/>
          </a:p>
          <a:p>
            <a:pPr lvl="1"/>
            <a:r>
              <a:rPr lang="en-US" sz="2400" dirty="0" smtClean="0"/>
              <a:t>T</a:t>
            </a:r>
            <a:r>
              <a:rPr lang="en-GB" sz="2400" dirty="0" smtClean="0"/>
              <a:t>o prove that a Language is NOT regular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65922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Feasible to formalise mathematics or programming logic in Type </a:t>
            </a:r>
            <a:r>
              <a:rPr lang="en-GB" sz="2800" dirty="0" smtClean="0"/>
              <a:t>Theory</a:t>
            </a:r>
          </a:p>
          <a:p>
            <a:endParaRPr lang="en-GB" sz="2800" dirty="0" smtClean="0"/>
          </a:p>
          <a:p>
            <a:r>
              <a:rPr lang="en-GB" sz="2800" dirty="0" smtClean="0"/>
              <a:t>Difficulties</a:t>
            </a:r>
            <a:endParaRPr lang="en-GB" dirty="0" smtClean="0"/>
          </a:p>
          <a:p>
            <a:pPr lvl="1"/>
            <a:r>
              <a:rPr lang="en-GB" sz="2400" dirty="0" smtClean="0"/>
              <a:t>Non-structural recursion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47358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References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[</a:t>
            </a:r>
            <a:r>
              <a:rPr lang="en-US" sz="2800" dirty="0"/>
              <a:t>1] Alfred V. </a:t>
            </a:r>
            <a:r>
              <a:rPr lang="en-US" sz="2800" dirty="0" err="1"/>
              <a:t>Aho</a:t>
            </a:r>
            <a:r>
              <a:rPr lang="en-US" sz="2800" dirty="0"/>
              <a:t> and </a:t>
            </a:r>
            <a:r>
              <a:rPr lang="en-US" sz="2800" dirty="0" err="1"/>
              <a:t>Jeery</a:t>
            </a:r>
            <a:r>
              <a:rPr lang="en-US" sz="2800" dirty="0"/>
              <a:t> V. Ullman. The </a:t>
            </a:r>
            <a:r>
              <a:rPr lang="en-US" sz="2800" dirty="0" smtClean="0"/>
              <a:t>theory </a:t>
            </a:r>
            <a:r>
              <a:rPr lang="en-US" sz="2800" dirty="0"/>
              <a:t>of parsing, translation and </a:t>
            </a:r>
            <a:r>
              <a:rPr lang="en-US" sz="2800" dirty="0" smtClean="0"/>
              <a:t>compiling. </a:t>
            </a:r>
            <a:r>
              <a:rPr lang="it-IT" sz="2800" dirty="0" smtClean="0"/>
              <a:t>volume </a:t>
            </a:r>
            <a:r>
              <a:rPr lang="it-IT" sz="2800" dirty="0"/>
              <a:t>i: </a:t>
            </a:r>
            <a:r>
              <a:rPr lang="it-IT" sz="2800" dirty="0" err="1"/>
              <a:t>Parsing</a:t>
            </a:r>
            <a:r>
              <a:rPr lang="it-IT" sz="2800" dirty="0"/>
              <a:t>, 1972</a:t>
            </a:r>
            <a:r>
              <a:rPr lang="it-IT" sz="2800" dirty="0" smtClean="0"/>
              <a:t>.</a:t>
            </a:r>
          </a:p>
          <a:p>
            <a:r>
              <a:rPr lang="en-US" sz="2800" dirty="0" smtClean="0"/>
              <a:t>[</a:t>
            </a:r>
            <a:r>
              <a:rPr lang="en-US" sz="2800" dirty="0"/>
              <a:t>2</a:t>
            </a:r>
            <a:r>
              <a:rPr lang="en-US" sz="2800" dirty="0" smtClean="0"/>
              <a:t>] </a:t>
            </a:r>
            <a:r>
              <a:rPr lang="en-US" sz="2800" dirty="0"/>
              <a:t>Ana </a:t>
            </a:r>
            <a:r>
              <a:rPr lang="en-US" sz="2800" dirty="0" err="1"/>
              <a:t>Bove</a:t>
            </a:r>
            <a:r>
              <a:rPr lang="en-US" sz="2800" dirty="0"/>
              <a:t> and Peter </a:t>
            </a:r>
            <a:r>
              <a:rPr lang="en-US" sz="2800" dirty="0" err="1"/>
              <a:t>Dybjer</a:t>
            </a:r>
            <a:r>
              <a:rPr lang="en-US" sz="2800" dirty="0"/>
              <a:t>. Dependent types at work. In LERNET 2008. LNCS , </a:t>
            </a:r>
            <a:r>
              <a:rPr lang="en-US" sz="2800" dirty="0" smtClean="0"/>
              <a:t>pages </a:t>
            </a:r>
            <a:r>
              <a:rPr lang="nb-NO" sz="2800" dirty="0" smtClean="0"/>
              <a:t>57</a:t>
            </a:r>
            <a:r>
              <a:rPr lang="nb-NO" sz="2800" dirty="0"/>
              <a:t>-</a:t>
            </a:r>
            <a:r>
              <a:rPr lang="nb-NO" sz="2800" dirty="0" smtClean="0"/>
              <a:t>99</a:t>
            </a:r>
            <a:r>
              <a:rPr lang="nb-NO" sz="2800" dirty="0"/>
              <a:t>. Springer, 2009</a:t>
            </a:r>
            <a:r>
              <a:rPr lang="nb-NO" sz="2800" dirty="0" smtClean="0"/>
              <a:t>.</a:t>
            </a:r>
          </a:p>
          <a:p>
            <a:r>
              <a:rPr lang="en-US" sz="2800" dirty="0" smtClean="0"/>
              <a:t>[</a:t>
            </a:r>
            <a:r>
              <a:rPr lang="en-US" sz="2800" dirty="0"/>
              <a:t>3</a:t>
            </a:r>
            <a:r>
              <a:rPr lang="en-US" sz="2800" dirty="0" smtClean="0"/>
              <a:t>] </a:t>
            </a:r>
            <a:r>
              <a:rPr lang="en-US" sz="2800" dirty="0"/>
              <a:t>Denis </a:t>
            </a:r>
            <a:r>
              <a:rPr lang="en-US" sz="2800" dirty="0" err="1"/>
              <a:t>Firsov</a:t>
            </a:r>
            <a:r>
              <a:rPr lang="en-US" sz="2800" dirty="0"/>
              <a:t> and </a:t>
            </a:r>
            <a:r>
              <a:rPr lang="en-US" sz="2800" dirty="0" err="1"/>
              <a:t>Tarmo</a:t>
            </a:r>
            <a:r>
              <a:rPr lang="en-US" sz="2800" dirty="0"/>
              <a:t> </a:t>
            </a:r>
            <a:r>
              <a:rPr lang="en-US" sz="2800" dirty="0" err="1"/>
              <a:t>Uustalu</a:t>
            </a:r>
            <a:r>
              <a:rPr lang="en-US" sz="2800" dirty="0"/>
              <a:t>. </a:t>
            </a:r>
            <a:r>
              <a:rPr lang="en-US" sz="2800" dirty="0" err="1"/>
              <a:t>Certied</a:t>
            </a:r>
            <a:r>
              <a:rPr lang="en-US" sz="2800" dirty="0"/>
              <a:t> parsing of regular languages, 2013.</a:t>
            </a:r>
            <a:endParaRPr lang="nb-NO" sz="2800" dirty="0" smtClean="0"/>
          </a:p>
          <a:p>
            <a:r>
              <a:rPr lang="en-US" sz="2800" dirty="0" smtClean="0"/>
              <a:t>[</a:t>
            </a:r>
            <a:r>
              <a:rPr lang="en-US" sz="2800" dirty="0"/>
              <a:t>4</a:t>
            </a:r>
            <a:r>
              <a:rPr lang="en-US" sz="2800" dirty="0" smtClean="0"/>
              <a:t>] </a:t>
            </a:r>
            <a:r>
              <a:rPr lang="en-US" sz="2800" dirty="0"/>
              <a:t>H. </a:t>
            </a:r>
            <a:r>
              <a:rPr lang="en-US" sz="2800" dirty="0" err="1"/>
              <a:t>Geuvers</a:t>
            </a:r>
            <a:r>
              <a:rPr lang="en-US" sz="2800" dirty="0"/>
              <a:t>. Proof assistants: history, ideas and future, 2009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[5] </a:t>
            </a:r>
            <a:r>
              <a:rPr lang="en-US" sz="2800" dirty="0"/>
              <a:t>Ulf </a:t>
            </a:r>
            <a:r>
              <a:rPr lang="en-US" sz="2800" dirty="0" err="1"/>
              <a:t>Norell</a:t>
            </a:r>
            <a:r>
              <a:rPr lang="en-US" sz="2800" dirty="0"/>
              <a:t> and James Chapman. Dependently typed programming in </a:t>
            </a:r>
            <a:r>
              <a:rPr lang="en-US" sz="2800" dirty="0" err="1"/>
              <a:t>agda</a:t>
            </a:r>
            <a:r>
              <a:rPr lang="en-US" sz="2800" dirty="0"/>
              <a:t>. In </a:t>
            </a:r>
            <a:r>
              <a:rPr lang="en-US" sz="2800" dirty="0" smtClean="0"/>
              <a:t>Lecture Notes </a:t>
            </a:r>
            <a:r>
              <a:rPr lang="en-US" sz="2800" dirty="0"/>
              <a:t>from the Summer School in Advanced Functional Programming , 2008.</a:t>
            </a:r>
            <a:endParaRPr lang="en-US" sz="26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Project Objectives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Objective :</a:t>
            </a:r>
          </a:p>
          <a:p>
            <a:pPr lvl="1"/>
            <a:r>
              <a:rPr lang="en-US" sz="2400" dirty="0"/>
              <a:t>T</a:t>
            </a:r>
            <a:r>
              <a:rPr lang="en-GB" sz="2400" dirty="0"/>
              <a:t>o learn and apply dependent types</a:t>
            </a:r>
            <a:endParaRPr lang="en-GB" dirty="0"/>
          </a:p>
          <a:p>
            <a:r>
              <a:rPr lang="en-GB" sz="2800" dirty="0"/>
              <a:t>Why Automata Theory </a:t>
            </a:r>
          </a:p>
          <a:p>
            <a:pPr lvl="1"/>
            <a:r>
              <a:rPr lang="en-GB" sz="2400" dirty="0"/>
              <a:t>Model of Computation in second year</a:t>
            </a:r>
          </a:p>
          <a:p>
            <a:pPr lvl="1"/>
            <a:r>
              <a:rPr lang="en-GB" sz="2400" dirty="0"/>
              <a:t>The proofs are non-trivial </a:t>
            </a:r>
          </a:p>
        </p:txBody>
      </p:sp>
    </p:spTree>
    <p:extLst>
      <p:ext uri="{BB962C8B-B14F-4D97-AF65-F5344CB8AC3E}">
        <p14:creationId xmlns:p14="http://schemas.microsoft.com/office/powerpoint/2010/main" val="271504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1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Thompson’s </a:t>
            </a:r>
            <a:r>
              <a:rPr lang="en-GB" sz="3600" dirty="0" smtClean="0"/>
              <a:t>construction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Null	</a:t>
            </a:r>
          </a:p>
          <a:p>
            <a:endParaRPr lang="en-GB" sz="2800" dirty="0" smtClean="0"/>
          </a:p>
          <a:p>
            <a:endParaRPr lang="en-GB" sz="2800" dirty="0"/>
          </a:p>
          <a:p>
            <a:r>
              <a:rPr lang="en-GB" sz="2800" dirty="0" smtClean="0"/>
              <a:t>Epsilon</a:t>
            </a:r>
          </a:p>
          <a:p>
            <a:endParaRPr lang="en-GB" sz="2800" dirty="0" smtClean="0"/>
          </a:p>
          <a:p>
            <a:endParaRPr lang="en-GB" sz="2800" dirty="0"/>
          </a:p>
          <a:p>
            <a:r>
              <a:rPr lang="en-GB" sz="2800" dirty="0" smtClean="0"/>
              <a:t>Singleton</a:t>
            </a:r>
          </a:p>
        </p:txBody>
      </p:sp>
      <p:pic>
        <p:nvPicPr>
          <p:cNvPr id="5" name="Picture 4" descr="nu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424" y="1417638"/>
            <a:ext cx="518160" cy="774192"/>
          </a:xfrm>
          <a:prstGeom prst="rect">
            <a:avLst/>
          </a:prstGeom>
        </p:spPr>
      </p:pic>
      <p:pic>
        <p:nvPicPr>
          <p:cNvPr id="6" name="Picture 5" descr="epsil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79" y="3008258"/>
            <a:ext cx="518160" cy="774192"/>
          </a:xfrm>
          <a:prstGeom prst="rect">
            <a:avLst/>
          </a:prstGeom>
        </p:spPr>
      </p:pic>
      <p:pic>
        <p:nvPicPr>
          <p:cNvPr id="8" name="Picture 7" descr="singlet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424" y="4577779"/>
            <a:ext cx="1847088" cy="77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0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Thompson’s </a:t>
            </a:r>
            <a:r>
              <a:rPr lang="en-GB" sz="3600" dirty="0" smtClean="0"/>
              <a:t>construction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Union</a:t>
            </a:r>
          </a:p>
          <a:p>
            <a:endParaRPr lang="en-GB" sz="2800" dirty="0" smtClean="0"/>
          </a:p>
        </p:txBody>
      </p:sp>
      <p:pic>
        <p:nvPicPr>
          <p:cNvPr id="12" name="Picture 11" descr="u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41" y="2146999"/>
            <a:ext cx="3794760" cy="35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7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Thompson’s </a:t>
            </a:r>
            <a:r>
              <a:rPr lang="en-GB" sz="3600" dirty="0" smtClean="0"/>
              <a:t>construction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Concatenation</a:t>
            </a:r>
          </a:p>
          <a:p>
            <a:endParaRPr lang="en-GB" sz="2800" dirty="0" smtClean="0"/>
          </a:p>
          <a:p>
            <a:endParaRPr lang="en-GB" sz="2800" dirty="0" smtClean="0"/>
          </a:p>
          <a:p>
            <a:endParaRPr lang="en-GB" sz="2800" dirty="0" smtClean="0"/>
          </a:p>
          <a:p>
            <a:endParaRPr lang="en-GB" sz="2800" dirty="0" smtClean="0"/>
          </a:p>
          <a:p>
            <a:r>
              <a:rPr lang="en-US" sz="2800" dirty="0" err="1" smtClean="0"/>
              <a:t>Kleen</a:t>
            </a:r>
            <a:r>
              <a:rPr lang="en-US" sz="2800" dirty="0" smtClean="0"/>
              <a:t> star</a:t>
            </a:r>
            <a:endParaRPr lang="en-GB" sz="2800" dirty="0" smtClean="0"/>
          </a:p>
          <a:p>
            <a:endParaRPr lang="en-GB" sz="2800" dirty="0" smtClean="0"/>
          </a:p>
        </p:txBody>
      </p:sp>
      <p:pic>
        <p:nvPicPr>
          <p:cNvPr id="10" name="Picture 9" descr="conc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97" y="2027882"/>
            <a:ext cx="4983480" cy="1688592"/>
          </a:xfrm>
          <a:prstGeom prst="rect">
            <a:avLst/>
          </a:prstGeom>
        </p:spPr>
      </p:pic>
      <p:pic>
        <p:nvPicPr>
          <p:cNvPr id="7" name="Picture 6" descr="st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669" y="4247893"/>
            <a:ext cx="3493008" cy="223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63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Regex  </a:t>
            </a:r>
            <a:r>
              <a:rPr lang="en-US" sz="3600" dirty="0">
                <a:sym typeface="Wingdings"/>
              </a:rPr>
              <a:t>  </a:t>
            </a:r>
            <a:r>
              <a:rPr lang="en-US" sz="3600" dirty="0" err="1"/>
              <a:t>ε</a:t>
            </a:r>
            <a:r>
              <a:rPr lang="en-US" sz="3600" dirty="0"/>
              <a:t>-NFA</a:t>
            </a:r>
            <a:r>
              <a:rPr lang="en-US" sz="3600" dirty="0">
                <a:sym typeface="Wingdings"/>
              </a:rPr>
              <a:t> </a:t>
            </a:r>
            <a:endParaRPr lang="en-GB" sz="3600" dirty="0"/>
          </a:p>
        </p:txBody>
      </p:sp>
      <p:pic>
        <p:nvPicPr>
          <p:cNvPr id="6" name="Picture 5" descr="Screen Shot 2016-03-13 at 13.26.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" t="19812" r="54630" b="19048"/>
          <a:stretch/>
        </p:blipFill>
        <p:spPr>
          <a:xfrm>
            <a:off x="2082762" y="2345150"/>
            <a:ext cx="4639771" cy="406175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GB" sz="2800" dirty="0" smtClean="0"/>
              <a:t>Define Regular Expression</a:t>
            </a:r>
            <a:endParaRPr lang="en-US" sz="2800" dirty="0">
              <a:sym typeface="Wingding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774174" y="41269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4127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Regex  </a:t>
            </a:r>
            <a:r>
              <a:rPr lang="en-US" sz="3600" dirty="0">
                <a:sym typeface="Wingdings"/>
              </a:rPr>
              <a:t>  </a:t>
            </a:r>
            <a:r>
              <a:rPr lang="en-US" sz="3600" dirty="0" err="1"/>
              <a:t>ε</a:t>
            </a:r>
            <a:r>
              <a:rPr lang="en-US" sz="3600" dirty="0"/>
              <a:t>-NFA</a:t>
            </a:r>
            <a:r>
              <a:rPr lang="en-US" sz="3600" dirty="0">
                <a:sym typeface="Wingdings"/>
              </a:rPr>
              <a:t> 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428" y="2570029"/>
            <a:ext cx="4210740" cy="2510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/>
              <a:t>An </a:t>
            </a:r>
            <a:r>
              <a:rPr lang="en-US" sz="1600" dirty="0" err="1"/>
              <a:t>ε</a:t>
            </a:r>
            <a:r>
              <a:rPr lang="en-US" sz="1600" dirty="0" smtClean="0"/>
              <a:t>-</a:t>
            </a:r>
            <a:r>
              <a:rPr lang="en-US" sz="1600" dirty="0"/>
              <a:t>NFA is a 5-tuple M = (</a:t>
            </a:r>
            <a:r>
              <a:rPr lang="en-US" sz="1600" dirty="0" smtClean="0"/>
              <a:t>Q, </a:t>
            </a:r>
            <a:r>
              <a:rPr lang="en-US" sz="1600" dirty="0" err="1" smtClean="0"/>
              <a:t>Σ</a:t>
            </a:r>
            <a:r>
              <a:rPr lang="en-US" sz="1600" baseline="30000" dirty="0" err="1" smtClean="0"/>
              <a:t>e</a:t>
            </a:r>
            <a:r>
              <a:rPr lang="en-US" sz="1600" dirty="0" smtClean="0"/>
              <a:t>, </a:t>
            </a:r>
            <a:r>
              <a:rPr lang="en-US" sz="1600" dirty="0" err="1" smtClean="0"/>
              <a:t>δ</a:t>
            </a:r>
            <a:r>
              <a:rPr lang="en-US" sz="1600" dirty="0" smtClean="0"/>
              <a:t>, q</a:t>
            </a:r>
            <a:r>
              <a:rPr lang="en-US" sz="1600" baseline="-25000" dirty="0" smtClean="0"/>
              <a:t>0 </a:t>
            </a:r>
            <a:r>
              <a:rPr lang="en-US" sz="1600" dirty="0" smtClean="0"/>
              <a:t>, </a:t>
            </a:r>
            <a:r>
              <a:rPr lang="en-US" sz="1600" dirty="0"/>
              <a:t>F), where</a:t>
            </a:r>
          </a:p>
          <a:p>
            <a:pPr marL="0" indent="0">
              <a:buNone/>
            </a:pPr>
            <a:r>
              <a:rPr lang="en-US" sz="1600" dirty="0" smtClean="0"/>
              <a:t>	1</a:t>
            </a:r>
            <a:r>
              <a:rPr lang="en-US" sz="1600" dirty="0"/>
              <a:t>. Q is a </a:t>
            </a:r>
            <a:r>
              <a:rPr lang="en-US" sz="1600" dirty="0" smtClean="0"/>
              <a:t>finite </a:t>
            </a:r>
            <a:r>
              <a:rPr lang="en-US" sz="1600" dirty="0"/>
              <a:t>set of states;</a:t>
            </a:r>
          </a:p>
          <a:p>
            <a:pPr marL="0" indent="0">
              <a:buNone/>
            </a:pPr>
            <a:r>
              <a:rPr lang="en-US" sz="1600" dirty="0" smtClean="0"/>
              <a:t>	2</a:t>
            </a:r>
            <a:r>
              <a:rPr lang="en-US" sz="1600" dirty="0"/>
              <a:t>. </a:t>
            </a:r>
            <a:r>
              <a:rPr lang="en-US" sz="1600" dirty="0" err="1"/>
              <a:t>Σ</a:t>
            </a:r>
            <a:r>
              <a:rPr lang="en-US" sz="1600" baseline="30000" dirty="0" err="1"/>
              <a:t>e</a:t>
            </a:r>
            <a:r>
              <a:rPr lang="en-US" sz="1600" dirty="0" smtClean="0"/>
              <a:t> </a:t>
            </a:r>
            <a:r>
              <a:rPr lang="en-US" sz="1600" dirty="0"/>
              <a:t>is the union of </a:t>
            </a:r>
            <a:r>
              <a:rPr lang="en-US" sz="1600" dirty="0" err="1" smtClean="0"/>
              <a:t>Σ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dirty="0" smtClean="0"/>
              <a:t>{</a:t>
            </a:r>
            <a:r>
              <a:rPr lang="en-US" sz="1600" dirty="0" err="1" smtClean="0"/>
              <a:t>ε</a:t>
            </a:r>
            <a:r>
              <a:rPr lang="en-US" sz="1600" dirty="0" smtClean="0"/>
              <a:t>};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	3</a:t>
            </a:r>
            <a:r>
              <a:rPr lang="en-US" sz="1600" dirty="0"/>
              <a:t>. </a:t>
            </a:r>
            <a:r>
              <a:rPr lang="en-US" sz="1600" dirty="0" err="1" smtClean="0"/>
              <a:t>δ</a:t>
            </a:r>
            <a:r>
              <a:rPr lang="en-US" sz="1600" dirty="0" smtClean="0"/>
              <a:t> is </a:t>
            </a:r>
            <a:r>
              <a:rPr lang="en-US" sz="1600" dirty="0"/>
              <a:t>a mapping from Q </a:t>
            </a:r>
            <a:r>
              <a:rPr lang="en-US" sz="1600" dirty="0" smtClean="0"/>
              <a:t>× </a:t>
            </a:r>
            <a:r>
              <a:rPr lang="en-US" sz="1600" dirty="0" err="1"/>
              <a:t>Σ</a:t>
            </a:r>
            <a:r>
              <a:rPr lang="en-US" sz="1600" baseline="30000" dirty="0" err="1"/>
              <a:t>e</a:t>
            </a:r>
            <a:r>
              <a:rPr lang="en-US" sz="1600" dirty="0" smtClean="0"/>
              <a:t> </a:t>
            </a:r>
            <a:r>
              <a:rPr lang="en-US" sz="1600" dirty="0"/>
              <a:t>to </a:t>
            </a:r>
            <a:r>
              <a:rPr lang="en-US" sz="1600" dirty="0" smtClean="0"/>
              <a:t>P(</a:t>
            </a:r>
            <a:r>
              <a:rPr lang="en-US" sz="1600" dirty="0"/>
              <a:t>Q) </a:t>
            </a:r>
            <a:r>
              <a:rPr lang="en-US" sz="1600" dirty="0" smtClean="0"/>
              <a:t>which 		defines the </a:t>
            </a:r>
            <a:r>
              <a:rPr lang="en-US" sz="1600" dirty="0"/>
              <a:t>behaviour of the automata;</a:t>
            </a:r>
          </a:p>
          <a:p>
            <a:pPr marL="0" indent="0">
              <a:buNone/>
            </a:pPr>
            <a:r>
              <a:rPr lang="en-US" sz="1600" dirty="0" smtClean="0"/>
              <a:t>	4</a:t>
            </a:r>
            <a:r>
              <a:rPr lang="en-US" sz="1600" dirty="0"/>
              <a:t>. q</a:t>
            </a:r>
            <a:r>
              <a:rPr lang="en-US" sz="1600" baseline="-25000" dirty="0"/>
              <a:t>0 </a:t>
            </a:r>
            <a:r>
              <a:rPr lang="en-US" sz="1600" dirty="0" smtClean="0"/>
              <a:t> </a:t>
            </a:r>
            <a:r>
              <a:rPr lang="en-US" sz="1600" dirty="0"/>
              <a:t>in Q is the initial state;</a:t>
            </a:r>
          </a:p>
          <a:p>
            <a:pPr marL="0" indent="0">
              <a:buNone/>
            </a:pPr>
            <a:r>
              <a:rPr lang="en-US" sz="1600" dirty="0" smtClean="0"/>
              <a:t>	5</a:t>
            </a:r>
            <a:r>
              <a:rPr lang="en-US" sz="1600" dirty="0"/>
              <a:t>. </a:t>
            </a:r>
            <a:r>
              <a:rPr lang="en-US" sz="1600" dirty="0" smtClean="0"/>
              <a:t>F </a:t>
            </a:r>
            <a:r>
              <a:rPr lang="en-GB" sz="1600" dirty="0" smtClean="0"/>
              <a:t>⊆ </a:t>
            </a:r>
            <a:r>
              <a:rPr lang="en-US" sz="1600" dirty="0" smtClean="0"/>
              <a:t>Q </a:t>
            </a:r>
            <a:r>
              <a:rPr lang="en-US" sz="1600" dirty="0"/>
              <a:t>is the set of accepting states.</a:t>
            </a:r>
            <a:endParaRPr lang="en-GB" sz="1600" dirty="0"/>
          </a:p>
        </p:txBody>
      </p:sp>
      <p:pic>
        <p:nvPicPr>
          <p:cNvPr id="4" name="Picture 3" descr="Screen Shot 2016-03-13 at 12.26.0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5" r="70347" b="37590"/>
          <a:stretch/>
        </p:blipFill>
        <p:spPr>
          <a:xfrm>
            <a:off x="4632168" y="2173247"/>
            <a:ext cx="4508061" cy="282527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smtClean="0"/>
              <a:t>Define </a:t>
            </a:r>
            <a:r>
              <a:rPr lang="en-US" sz="2800" dirty="0" err="1"/>
              <a:t>ε</a:t>
            </a:r>
            <a:r>
              <a:rPr lang="en-US" sz="2800" dirty="0"/>
              <a:t>-NFA</a:t>
            </a:r>
            <a:endParaRPr lang="en-US" sz="28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57222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Regex  </a:t>
            </a:r>
            <a:r>
              <a:rPr lang="en-US" sz="3600" dirty="0">
                <a:sym typeface="Wingdings"/>
              </a:rPr>
              <a:t>  </a:t>
            </a:r>
            <a:r>
              <a:rPr lang="en-US" sz="3600" dirty="0" err="1"/>
              <a:t>ε</a:t>
            </a:r>
            <a:r>
              <a:rPr lang="en-US" sz="3600" dirty="0"/>
              <a:t>-NFA</a:t>
            </a:r>
            <a:r>
              <a:rPr lang="en-US" sz="3600" dirty="0">
                <a:sym typeface="Wingdings"/>
              </a:rPr>
              <a:t> </a:t>
            </a:r>
            <a:endParaRPr lang="en-GB" sz="3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smtClean="0"/>
              <a:t>Define </a:t>
            </a:r>
            <a:r>
              <a:rPr lang="en-US" sz="2800" dirty="0" smtClean="0"/>
              <a:t>the translation </a:t>
            </a:r>
            <a:r>
              <a:rPr lang="en-US" sz="2800" dirty="0"/>
              <a:t>(</a:t>
            </a:r>
            <a:r>
              <a:rPr lang="en-GB" sz="2800" dirty="0" smtClean="0"/>
              <a:t>Regex  </a:t>
            </a:r>
            <a:r>
              <a:rPr lang="en-US" sz="2800" dirty="0">
                <a:sym typeface="Wingdings"/>
              </a:rPr>
              <a:t>  </a:t>
            </a:r>
            <a:r>
              <a:rPr lang="en-US" sz="2800" dirty="0" err="1"/>
              <a:t>ε</a:t>
            </a:r>
            <a:r>
              <a:rPr lang="en-US" sz="2800" dirty="0"/>
              <a:t>-</a:t>
            </a:r>
            <a:r>
              <a:rPr lang="en-US" sz="2800" dirty="0" smtClean="0"/>
              <a:t>NFA)</a:t>
            </a:r>
            <a:r>
              <a:rPr lang="en-US" sz="2800" dirty="0" smtClean="0">
                <a:sym typeface="Wingdings"/>
              </a:rPr>
              <a:t> </a:t>
            </a:r>
            <a:endParaRPr lang="en-US" sz="2800" dirty="0">
              <a:sym typeface="Wingdings"/>
            </a:endParaRPr>
          </a:p>
        </p:txBody>
      </p:sp>
      <p:pic>
        <p:nvPicPr>
          <p:cNvPr id="4" name="Picture 3" descr="Screen Shot 2016-03-19 at 15.49.4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1" r="1051" b="2640"/>
          <a:stretch/>
        </p:blipFill>
        <p:spPr>
          <a:xfrm>
            <a:off x="658497" y="2273018"/>
            <a:ext cx="8028303" cy="398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9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Regex  </a:t>
            </a:r>
            <a:r>
              <a:rPr lang="en-US" sz="3600" dirty="0">
                <a:sym typeface="Wingdings"/>
              </a:rPr>
              <a:t>  </a:t>
            </a:r>
            <a:r>
              <a:rPr lang="en-US" sz="3600" dirty="0" err="1"/>
              <a:t>ε</a:t>
            </a:r>
            <a:r>
              <a:rPr lang="en-US" sz="3600" dirty="0"/>
              <a:t>-NFA</a:t>
            </a:r>
            <a:r>
              <a:rPr lang="en-US" sz="3600" dirty="0">
                <a:sym typeface="Wingdings"/>
              </a:rPr>
              <a:t> </a:t>
            </a:r>
            <a:endParaRPr lang="en-GB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GB" sz="2800" dirty="0"/>
              <a:t>L(regex) = L(translated </a:t>
            </a:r>
            <a:r>
              <a:rPr lang="en-US" sz="2800" dirty="0" err="1"/>
              <a:t>ε</a:t>
            </a:r>
            <a:r>
              <a:rPr lang="en-US" sz="2800" dirty="0"/>
              <a:t>-NFA</a:t>
            </a:r>
            <a:r>
              <a:rPr lang="en-US" sz="2800" dirty="0" smtClean="0"/>
              <a:t>)</a:t>
            </a:r>
            <a:endParaRPr lang="en-US" sz="2800" dirty="0">
              <a:sym typeface="Wingdings"/>
            </a:endParaRPr>
          </a:p>
        </p:txBody>
      </p:sp>
      <p:pic>
        <p:nvPicPr>
          <p:cNvPr id="3" name="Picture 2" descr="Screen Shot 2016-03-19 at 16.00.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83" r="56020" b="3715"/>
          <a:stretch/>
        </p:blipFill>
        <p:spPr>
          <a:xfrm>
            <a:off x="707569" y="2492749"/>
            <a:ext cx="7979231" cy="146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5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Formalisation</a:t>
            </a:r>
            <a:endParaRPr lang="en-GB" dirty="0"/>
          </a:p>
        </p:txBody>
      </p:sp>
      <p:pic>
        <p:nvPicPr>
          <p:cNvPr id="4" name="Content Placeholder 3" descr="Screen Shot 2016-03-19 at 16.01.1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6" r="36828" b="1116"/>
          <a:stretch/>
        </p:blipFill>
        <p:spPr>
          <a:xfrm>
            <a:off x="1409670" y="3245278"/>
            <a:ext cx="5198822" cy="3104292"/>
          </a:xfrm>
        </p:spPr>
      </p:pic>
      <p:pic>
        <p:nvPicPr>
          <p:cNvPr id="5" name="Picture 4" descr="Screen Shot 2016-03-19 at 16.02.1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16" r="52548" b="1994"/>
          <a:stretch/>
        </p:blipFill>
        <p:spPr>
          <a:xfrm>
            <a:off x="1409670" y="1305166"/>
            <a:ext cx="4339028" cy="176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90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Regex  </a:t>
            </a:r>
            <a:r>
              <a:rPr lang="en-US" sz="3600" dirty="0">
                <a:sym typeface="Wingdings"/>
              </a:rPr>
              <a:t>  </a:t>
            </a:r>
            <a:r>
              <a:rPr lang="en-US" sz="3600" dirty="0" err="1"/>
              <a:t>ε</a:t>
            </a:r>
            <a:r>
              <a:rPr lang="en-US" sz="3600" dirty="0"/>
              <a:t>-NFA</a:t>
            </a:r>
            <a:r>
              <a:rPr lang="en-US" sz="3600" dirty="0">
                <a:sym typeface="Wingdings"/>
              </a:rPr>
              <a:t> 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ym typeface="Wingdings"/>
              </a:rPr>
              <a:t>Define </a:t>
            </a:r>
            <a:r>
              <a:rPr lang="en-US" sz="2800" dirty="0" smtClean="0">
                <a:sym typeface="Wingdings"/>
              </a:rPr>
              <a:t>Regular Expression</a:t>
            </a:r>
          </a:p>
          <a:p>
            <a:r>
              <a:rPr lang="en-US" sz="2800" dirty="0" smtClean="0">
                <a:sym typeface="Wingdings"/>
              </a:rPr>
              <a:t>Define </a:t>
            </a:r>
            <a:r>
              <a:rPr lang="en-US" sz="2800" dirty="0" err="1"/>
              <a:t>ε</a:t>
            </a:r>
            <a:r>
              <a:rPr lang="en-US" sz="2800" dirty="0"/>
              <a:t>-NFA</a:t>
            </a:r>
            <a:r>
              <a:rPr lang="en-US" sz="2800" dirty="0">
                <a:sym typeface="Wingdings"/>
              </a:rPr>
              <a:t>  </a:t>
            </a:r>
          </a:p>
          <a:p>
            <a:r>
              <a:rPr lang="en-GB" sz="2800" dirty="0" smtClean="0"/>
              <a:t>Define the translation </a:t>
            </a:r>
            <a:endParaRPr lang="en-US" sz="2800" dirty="0">
              <a:sym typeface="Wingdings"/>
            </a:endParaRPr>
          </a:p>
          <a:p>
            <a:r>
              <a:rPr lang="en-GB" sz="2800" dirty="0" smtClean="0"/>
              <a:t>Prove its correctness:</a:t>
            </a:r>
          </a:p>
          <a:p>
            <a:pPr lvl="1"/>
            <a:r>
              <a:rPr lang="en-GB" sz="2400" dirty="0" smtClean="0"/>
              <a:t>L(regex) = L(translated </a:t>
            </a:r>
            <a:r>
              <a:rPr lang="en-US" sz="2400" dirty="0" err="1" smtClean="0"/>
              <a:t>ε</a:t>
            </a:r>
            <a:r>
              <a:rPr lang="en-US" sz="2400" dirty="0"/>
              <a:t>-</a:t>
            </a:r>
            <a:r>
              <a:rPr lang="en-US" sz="2400" dirty="0" smtClean="0"/>
              <a:t>NFA)</a:t>
            </a:r>
            <a:endParaRPr lang="en-US" sz="24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247279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GB" sz="2800" dirty="0"/>
              <a:t>Translating from </a:t>
            </a:r>
            <a:r>
              <a:rPr lang="en-US" sz="2800" dirty="0"/>
              <a:t>regular expressions to automata</a:t>
            </a:r>
          </a:p>
          <a:p>
            <a:pPr lvl="1">
              <a:buFont typeface="Arial"/>
              <a:buChar char="•"/>
            </a:pPr>
            <a:r>
              <a:rPr lang="en-US" sz="2400" dirty="0"/>
              <a:t>Regex </a:t>
            </a:r>
            <a:r>
              <a:rPr lang="en-US" sz="2400" dirty="0" smtClean="0">
                <a:sym typeface="Wingdings"/>
              </a:rPr>
              <a:t>-&gt;</a:t>
            </a:r>
            <a:r>
              <a:rPr lang="en-US" sz="2400" dirty="0" smtClean="0">
                <a:sym typeface="Wingdings"/>
              </a:rPr>
              <a:t> </a:t>
            </a:r>
            <a:r>
              <a:rPr lang="en-US" sz="2400" dirty="0" smtClean="0"/>
              <a:t>Minimal </a:t>
            </a:r>
            <a:r>
              <a:rPr lang="en-US" sz="2400" dirty="0"/>
              <a:t>DFA</a:t>
            </a: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sz="2800" dirty="0"/>
              <a:t>Proving their correctness in </a:t>
            </a:r>
            <a:r>
              <a:rPr lang="en-US" sz="2800" dirty="0" err="1"/>
              <a:t>Agda</a:t>
            </a:r>
            <a:endParaRPr lang="en-US" sz="2800" dirty="0"/>
          </a:p>
          <a:p>
            <a:pPr lvl="1">
              <a:buFont typeface="Arial"/>
              <a:buChar char="•"/>
            </a:pPr>
            <a:r>
              <a:rPr lang="en-US" sz="2400" dirty="0" smtClean="0"/>
              <a:t>∀</a:t>
            </a:r>
            <a:r>
              <a:rPr lang="en-GB" sz="2400" dirty="0"/>
              <a:t>e. </a:t>
            </a:r>
            <a:r>
              <a:rPr lang="en-US" sz="2400" dirty="0"/>
              <a:t>L(e) = L(</a:t>
            </a:r>
            <a:r>
              <a:rPr lang="en-US" sz="2400" dirty="0" err="1" smtClean="0"/>
              <a:t>regexToMDFA</a:t>
            </a:r>
            <a:r>
              <a:rPr lang="en-US" sz="2400" dirty="0" smtClean="0"/>
              <a:t> </a:t>
            </a:r>
            <a:r>
              <a:rPr lang="en-US" sz="2400" dirty="0"/>
              <a:t>e</a:t>
            </a:r>
            <a:r>
              <a:rPr lang="en-US" sz="2400" dirty="0" smtClean="0"/>
              <a:t>)</a:t>
            </a:r>
            <a:endParaRPr lang="en-GB" dirty="0" smtClean="0"/>
          </a:p>
          <a:p>
            <a:pPr lvl="1">
              <a:buFont typeface="Arial"/>
              <a:buChar char="•"/>
            </a:pPr>
            <a:r>
              <a:rPr lang="en-US" sz="2400" dirty="0" smtClean="0"/>
              <a:t>MDFA is minimal</a:t>
            </a:r>
          </a:p>
        </p:txBody>
      </p:sp>
    </p:spTree>
    <p:extLst>
      <p:ext uri="{BB962C8B-B14F-4D97-AF65-F5344CB8AC3E}">
        <p14:creationId xmlns:p14="http://schemas.microsoft.com/office/powerpoint/2010/main" val="415309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Agda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Dependently typed programming language</a:t>
            </a:r>
          </a:p>
          <a:p>
            <a:r>
              <a:rPr lang="en-US" sz="2800" dirty="0" smtClean="0"/>
              <a:t>Dependent type</a:t>
            </a:r>
          </a:p>
          <a:p>
            <a:pPr lvl="1"/>
            <a:r>
              <a:rPr lang="en-US" sz="2400" dirty="0" smtClean="0"/>
              <a:t>A type that is indexed by values of other types</a:t>
            </a:r>
          </a:p>
          <a:p>
            <a:pPr lvl="2"/>
            <a:r>
              <a:rPr lang="en-US" sz="2000" dirty="0" err="1" smtClean="0"/>
              <a:t>Vec</a:t>
            </a:r>
            <a:r>
              <a:rPr lang="en-US" sz="2000" dirty="0" smtClean="0"/>
              <a:t> Nat n </a:t>
            </a:r>
            <a:r>
              <a:rPr lang="en-US" sz="2000" dirty="0"/>
              <a:t>	</a:t>
            </a:r>
            <a:r>
              <a:rPr lang="en-US" sz="2000" dirty="0" smtClean="0"/>
              <a:t>e.g. </a:t>
            </a:r>
            <a:r>
              <a:rPr lang="en-US" sz="2000" dirty="0" err="1" smtClean="0"/>
              <a:t>Vec</a:t>
            </a:r>
            <a:r>
              <a:rPr lang="en-US" sz="2000" dirty="0" smtClean="0"/>
              <a:t> Nat 1 , </a:t>
            </a:r>
            <a:r>
              <a:rPr lang="en-US" sz="2000" dirty="0" err="1" smtClean="0"/>
              <a:t>Vec</a:t>
            </a:r>
            <a:r>
              <a:rPr lang="en-US" sz="2000" dirty="0" smtClean="0"/>
              <a:t> Nat 10</a:t>
            </a:r>
          </a:p>
          <a:p>
            <a:pPr lvl="1"/>
            <a:r>
              <a:rPr lang="en-US" sz="2400" dirty="0" smtClean="0"/>
              <a:t>Gives more precise types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.g. Binary search tree</a:t>
            </a:r>
          </a:p>
          <a:p>
            <a:pPr lvl="1"/>
            <a:r>
              <a:rPr lang="en-US" sz="2400" dirty="0" smtClean="0"/>
              <a:t>Related to predicate logic</a:t>
            </a:r>
          </a:p>
        </p:txBody>
      </p:sp>
    </p:spTree>
    <p:extLst>
      <p:ext uri="{BB962C8B-B14F-4D97-AF65-F5344CB8AC3E}">
        <p14:creationId xmlns:p14="http://schemas.microsoft.com/office/powerpoint/2010/main" val="87659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Agda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Encoding predicate </a:t>
            </a:r>
            <a:r>
              <a:rPr lang="en-GB" sz="2800" dirty="0"/>
              <a:t>l</a:t>
            </a:r>
            <a:r>
              <a:rPr lang="en-GB" sz="2800" dirty="0" smtClean="0"/>
              <a:t>ogic</a:t>
            </a:r>
            <a:endParaRPr lang="en-GB" sz="2800" dirty="0"/>
          </a:p>
        </p:txBody>
      </p:sp>
      <p:pic>
        <p:nvPicPr>
          <p:cNvPr id="5" name="Picture 4" descr="Screen Shot 2015-12-01 at 11.45.3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4" r="57534" b="35439"/>
          <a:stretch/>
        </p:blipFill>
        <p:spPr>
          <a:xfrm>
            <a:off x="910568" y="2175288"/>
            <a:ext cx="7338284" cy="43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8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Agda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Dependently typed programming language</a:t>
            </a:r>
          </a:p>
          <a:p>
            <a:r>
              <a:rPr lang="en-US" sz="2800" dirty="0" smtClean="0"/>
              <a:t>Dependent type</a:t>
            </a:r>
          </a:p>
          <a:p>
            <a:pPr lvl="1"/>
            <a:r>
              <a:rPr lang="en-US" sz="2400" dirty="0" smtClean="0"/>
              <a:t>A type that is indexed by a value of other type</a:t>
            </a:r>
          </a:p>
          <a:p>
            <a:pPr lvl="2"/>
            <a:r>
              <a:rPr lang="en-US" sz="2000" dirty="0" err="1" smtClean="0"/>
              <a:t>Vec</a:t>
            </a:r>
            <a:r>
              <a:rPr lang="en-US" sz="2000" dirty="0" smtClean="0"/>
              <a:t> Nat n </a:t>
            </a:r>
            <a:r>
              <a:rPr lang="en-US" sz="2000" dirty="0"/>
              <a:t>	</a:t>
            </a:r>
            <a:r>
              <a:rPr lang="en-US" sz="2000" dirty="0" smtClean="0"/>
              <a:t>e.g. </a:t>
            </a:r>
            <a:r>
              <a:rPr lang="en-US" sz="2000" dirty="0" err="1" smtClean="0"/>
              <a:t>Vec</a:t>
            </a:r>
            <a:r>
              <a:rPr lang="en-US" sz="2000" dirty="0" smtClean="0"/>
              <a:t> Nat 1 , </a:t>
            </a:r>
            <a:r>
              <a:rPr lang="en-US" sz="2000" dirty="0" err="1" smtClean="0"/>
              <a:t>Vec</a:t>
            </a:r>
            <a:r>
              <a:rPr lang="en-US" sz="2000" dirty="0" smtClean="0"/>
              <a:t> Nat 10</a:t>
            </a:r>
          </a:p>
          <a:p>
            <a:pPr lvl="1"/>
            <a:r>
              <a:rPr lang="en-US" sz="2400" dirty="0" smtClean="0"/>
              <a:t>Gives more precise types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.g. Binary search tree</a:t>
            </a:r>
          </a:p>
          <a:p>
            <a:pPr lvl="1"/>
            <a:r>
              <a:rPr lang="en-US" sz="2400" dirty="0" smtClean="0"/>
              <a:t>Related to predicate logic</a:t>
            </a:r>
          </a:p>
          <a:p>
            <a:r>
              <a:rPr lang="en-US" sz="2800" dirty="0"/>
              <a:t>Proof </a:t>
            </a:r>
            <a:r>
              <a:rPr lang="en-US" sz="2800" dirty="0" smtClean="0"/>
              <a:t>assistant</a:t>
            </a:r>
          </a:p>
          <a:p>
            <a:pPr lvl="1"/>
            <a:r>
              <a:rPr lang="en-US" sz="2400" dirty="0" smtClean="0"/>
              <a:t>Write programs</a:t>
            </a:r>
          </a:p>
          <a:p>
            <a:pPr lvl="1"/>
            <a:r>
              <a:rPr lang="en-US" sz="2400" dirty="0" smtClean="0"/>
              <a:t>Prove their correctness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2718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Agda</a:t>
            </a:r>
            <a:endParaRPr lang="en-GB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smtClean="0"/>
              <a:t>Encoding specification of program</a:t>
            </a:r>
            <a:endParaRPr lang="en-GB" sz="2800" dirty="0"/>
          </a:p>
        </p:txBody>
      </p:sp>
      <p:pic>
        <p:nvPicPr>
          <p:cNvPr id="8" name="Picture 7" descr="Screen Shot 2015-11-30 at 16.44.2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85" r="55777" b="37994"/>
          <a:stretch/>
        </p:blipFill>
        <p:spPr>
          <a:xfrm>
            <a:off x="627726" y="2372379"/>
            <a:ext cx="8202514" cy="364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9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Project Overview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GB" sz="2800" dirty="0"/>
              <a:t>Translating from </a:t>
            </a:r>
            <a:r>
              <a:rPr lang="en-US" sz="2800" dirty="0"/>
              <a:t>regular expressions to automata</a:t>
            </a:r>
          </a:p>
          <a:p>
            <a:pPr lvl="1">
              <a:buFont typeface="Arial"/>
              <a:buChar char="•"/>
            </a:pPr>
            <a:r>
              <a:rPr lang="en-US" sz="2400" dirty="0"/>
              <a:t>Regex </a:t>
            </a:r>
            <a:r>
              <a:rPr lang="en-US" sz="2400" dirty="0" smtClean="0">
                <a:sym typeface="Wingdings"/>
              </a:rPr>
              <a:t>-&gt;</a:t>
            </a:r>
            <a:r>
              <a:rPr lang="en-US" sz="2400" dirty="0" smtClean="0"/>
              <a:t> </a:t>
            </a:r>
            <a:r>
              <a:rPr lang="en-US" sz="2400" dirty="0"/>
              <a:t>Minimal DFA</a:t>
            </a: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sz="2800" dirty="0"/>
              <a:t>Proving their correctness in </a:t>
            </a:r>
            <a:r>
              <a:rPr lang="en-US" sz="2800" dirty="0" err="1"/>
              <a:t>Agda</a:t>
            </a:r>
            <a:endParaRPr lang="en-US" sz="2800" dirty="0"/>
          </a:p>
          <a:p>
            <a:pPr lvl="1">
              <a:buFont typeface="Arial"/>
              <a:buChar char="•"/>
            </a:pPr>
            <a:r>
              <a:rPr lang="en-US" sz="2400" dirty="0"/>
              <a:t>∀</a:t>
            </a:r>
            <a:r>
              <a:rPr lang="en-GB" sz="2400" dirty="0"/>
              <a:t>e. </a:t>
            </a:r>
            <a:r>
              <a:rPr lang="en-US" sz="2400" dirty="0"/>
              <a:t>L(e) = L(</a:t>
            </a:r>
            <a:r>
              <a:rPr lang="en-US" sz="2400" dirty="0" err="1"/>
              <a:t>regexToMDFA</a:t>
            </a:r>
            <a:r>
              <a:rPr lang="en-US" sz="2400" dirty="0"/>
              <a:t> e)</a:t>
            </a:r>
            <a:endParaRPr lang="en-GB" dirty="0"/>
          </a:p>
          <a:p>
            <a:pPr lvl="1">
              <a:buFont typeface="Arial"/>
              <a:buChar char="•"/>
            </a:pPr>
            <a:r>
              <a:rPr lang="en-US" sz="2400" dirty="0"/>
              <a:t>MDFA is minimal</a:t>
            </a:r>
          </a:p>
          <a:p>
            <a:r>
              <a:rPr lang="en-US" sz="2800" b="1" dirty="0" smtClean="0"/>
              <a:t>Focus on the correctness only but NOT the efficiency of the algorithm</a:t>
            </a:r>
            <a:endParaRPr lang="en-US" sz="2800" b="1" dirty="0"/>
          </a:p>
          <a:p>
            <a:pPr lvl="1">
              <a:buFont typeface="Arial"/>
              <a:buChar char="•"/>
            </a:pP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232069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Related Work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Certified Parsing of Regular Languages </a:t>
            </a:r>
          </a:p>
          <a:p>
            <a:pPr lvl="1"/>
            <a:r>
              <a:rPr lang="en-US" sz="2400" dirty="0"/>
              <a:t>By </a:t>
            </a:r>
            <a:r>
              <a:rPr lang="en-GB" sz="2400" dirty="0" err="1"/>
              <a:t>Firsov</a:t>
            </a:r>
            <a:r>
              <a:rPr lang="en-GB" sz="2400" dirty="0"/>
              <a:t>, D. and </a:t>
            </a:r>
            <a:r>
              <a:rPr lang="en-GB" sz="2400" dirty="0" err="1"/>
              <a:t>Uustalu</a:t>
            </a:r>
            <a:r>
              <a:rPr lang="en-GB" sz="2400" dirty="0"/>
              <a:t>, T. (2013)</a:t>
            </a:r>
          </a:p>
          <a:p>
            <a:pPr lvl="1"/>
            <a:r>
              <a:rPr lang="en-GB" sz="2400" dirty="0" smtClean="0"/>
              <a:t>Translated </a:t>
            </a:r>
            <a:r>
              <a:rPr lang="en-GB" sz="2400" dirty="0"/>
              <a:t>Regex to </a:t>
            </a:r>
            <a:r>
              <a:rPr lang="en-GB" sz="2400" dirty="0" smtClean="0"/>
              <a:t>NFA using Thompsons’ construction</a:t>
            </a:r>
            <a:endParaRPr lang="en-GB" sz="2400" dirty="0"/>
          </a:p>
          <a:p>
            <a:pPr lvl="1"/>
            <a:r>
              <a:rPr lang="en-US" sz="2400" dirty="0" smtClean="0"/>
              <a:t>P</a:t>
            </a:r>
            <a:r>
              <a:rPr lang="en-GB" sz="2400" dirty="0" smtClean="0"/>
              <a:t>roved </a:t>
            </a:r>
            <a:r>
              <a:rPr lang="en-GB" sz="2400" dirty="0"/>
              <a:t>the </a:t>
            </a:r>
            <a:r>
              <a:rPr lang="en-GB" sz="2400" dirty="0" smtClean="0"/>
              <a:t>correctness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 descr="Screen Shot 2015-12-11 at 00.01.4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4" t="47027" r="45834" b="36112"/>
          <a:stretch/>
        </p:blipFill>
        <p:spPr>
          <a:xfrm>
            <a:off x="2318271" y="3693586"/>
            <a:ext cx="4463529" cy="21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18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5645</TotalTime>
  <Words>611</Words>
  <Application>Microsoft Macintosh PowerPoint</Application>
  <PresentationFormat>On-screen Show (4:3)</PresentationFormat>
  <Paragraphs>165</Paragraphs>
  <Slides>29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Validated Parsing of Regular Expressions in Agda</vt:lpstr>
      <vt:lpstr>Project Objectives</vt:lpstr>
      <vt:lpstr>Project Overview</vt:lpstr>
      <vt:lpstr>Agda</vt:lpstr>
      <vt:lpstr>Agda</vt:lpstr>
      <vt:lpstr>Agda</vt:lpstr>
      <vt:lpstr>Agda</vt:lpstr>
      <vt:lpstr>Project Overview</vt:lpstr>
      <vt:lpstr>Related Work</vt:lpstr>
      <vt:lpstr>Our Approach</vt:lpstr>
      <vt:lpstr>Our Approach</vt:lpstr>
      <vt:lpstr>Evaluation</vt:lpstr>
      <vt:lpstr>Evaluation</vt:lpstr>
      <vt:lpstr>Evaluation</vt:lpstr>
      <vt:lpstr>Evaluation</vt:lpstr>
      <vt:lpstr>Work Done</vt:lpstr>
      <vt:lpstr>Further Extensions</vt:lpstr>
      <vt:lpstr>Conclusion</vt:lpstr>
      <vt:lpstr>References</vt:lpstr>
      <vt:lpstr>Q &amp; A</vt:lpstr>
      <vt:lpstr>Thompson’s construction</vt:lpstr>
      <vt:lpstr>Thompson’s construction</vt:lpstr>
      <vt:lpstr>Thompson’s construction</vt:lpstr>
      <vt:lpstr>Regex    ε-NFA </vt:lpstr>
      <vt:lpstr>Regex    ε-NFA </vt:lpstr>
      <vt:lpstr>Regex    ε-NFA </vt:lpstr>
      <vt:lpstr>Regex    ε-NFA </vt:lpstr>
      <vt:lpstr>Formalisation</vt:lpstr>
      <vt:lpstr>Regex    ε-NFA </vt:lpstr>
    </vt:vector>
  </TitlesOfParts>
  <Company>University of Manchester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Inspection Template</dc:title>
  <dc:creator>Andrew Howes</dc:creator>
  <cp:lastModifiedBy>Steven Cheung</cp:lastModifiedBy>
  <cp:revision>709</cp:revision>
  <dcterms:created xsi:type="dcterms:W3CDTF">2013-06-22T16:24:10Z</dcterms:created>
  <dcterms:modified xsi:type="dcterms:W3CDTF">2016-03-21T23:23:52Z</dcterms:modified>
</cp:coreProperties>
</file>